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411" r:id="rId2"/>
    <p:sldId id="474" r:id="rId3"/>
    <p:sldId id="478" r:id="rId4"/>
    <p:sldId id="479" r:id="rId5"/>
    <p:sldId id="480" r:id="rId6"/>
    <p:sldId id="481" r:id="rId7"/>
    <p:sldId id="482" r:id="rId8"/>
    <p:sldId id="486" r:id="rId9"/>
    <p:sldId id="483" r:id="rId10"/>
    <p:sldId id="484" r:id="rId11"/>
    <p:sldId id="485" r:id="rId12"/>
    <p:sldId id="489" r:id="rId13"/>
    <p:sldId id="487" r:id="rId14"/>
    <p:sldId id="488" r:id="rId15"/>
    <p:sldId id="473"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A6FF"/>
    <a:srgbClr val="1EA0FF"/>
    <a:srgbClr val="FF00A7"/>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78134" autoAdjust="0"/>
  </p:normalViewPr>
  <p:slideViewPr>
    <p:cSldViewPr snapToObjects="1" showGuides="1">
      <p:cViewPr>
        <p:scale>
          <a:sx n="60" d="100"/>
          <a:sy n="60" d="100"/>
        </p:scale>
        <p:origin x="-1632" y="-440"/>
      </p:cViewPr>
      <p:guideLst>
        <p:guide orient="horz" pos="575"/>
        <p:guide/>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t>2/5/17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2/5/17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Professional</a:t>
            </a:r>
            <a:r>
              <a:rPr lang="en-US" baseline="0" dirty="0" smtClean="0"/>
              <a:t> orientation seems more professional, it’s also not terribly transparent and isn’t interactive with the public. But it does deal with a slightly larger set of data, and it employs computing to output text for each case. </a:t>
            </a:r>
          </a:p>
          <a:p>
            <a:endParaRPr lang="en-US" baseline="0" dirty="0" smtClean="0"/>
          </a:p>
          <a:p>
            <a:r>
              <a:rPr lang="en-US" baseline="0" dirty="0" smtClean="0"/>
              <a:t>Actually I would probably say that this piece is done more along the traditions of CAR than CJ, but it points out that there is overlap between these different areas and a project is rarely distinctly one or the other.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11</a:t>
            </a:fld>
            <a:endParaRPr lang="en-US"/>
          </a:p>
        </p:txBody>
      </p:sp>
    </p:spTree>
    <p:extLst>
      <p:ext uri="{BB962C8B-B14F-4D97-AF65-F5344CB8AC3E}">
        <p14:creationId xmlns:p14="http://schemas.microsoft.com/office/powerpoint/2010/main" val="260878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in pairs and work for 20 minutes to solve</a:t>
            </a:r>
            <a:r>
              <a:rPr lang="en-US" baseline="0" dirty="0" smtClean="0"/>
              <a:t> </a:t>
            </a:r>
            <a:r>
              <a:rPr lang="en-US" baseline="0" smtClean="0"/>
              <a:t>this puzzle.</a:t>
            </a:r>
            <a:endParaRPr lang="en-US"/>
          </a:p>
        </p:txBody>
      </p:sp>
      <p:sp>
        <p:nvSpPr>
          <p:cNvPr id="4" name="Slide Number Placeholder 3"/>
          <p:cNvSpPr>
            <a:spLocks noGrp="1"/>
          </p:cNvSpPr>
          <p:nvPr>
            <p:ph type="sldNum" sz="quarter" idx="10"/>
          </p:nvPr>
        </p:nvSpPr>
        <p:spPr/>
        <p:txBody>
          <a:bodyPr/>
          <a:lstStyle/>
          <a:p>
            <a:fld id="{F9A72892-E56D-A547-B502-96178A1BC013}" type="slidenum">
              <a:rPr lang="en-US" smtClean="0"/>
              <a:pPr/>
              <a:t>12</a:t>
            </a:fld>
            <a:endParaRPr lang="en-US"/>
          </a:p>
        </p:txBody>
      </p:sp>
    </p:spTree>
    <p:extLst>
      <p:ext uri="{BB962C8B-B14F-4D97-AF65-F5344CB8AC3E}">
        <p14:creationId xmlns:p14="http://schemas.microsoft.com/office/powerpoint/2010/main" val="136967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15</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Advantages</a:t>
            </a:r>
            <a:r>
              <a:rPr lang="en-US" dirty="0" smtClean="0"/>
              <a:t>-&gt;</a:t>
            </a:r>
            <a:r>
              <a:rPr lang="en-US" baseline="0" dirty="0" smtClean="0"/>
              <a:t> prediction, collecting / organizing, finding relationships, critique of stats, generalization</a:t>
            </a:r>
          </a:p>
          <a:p>
            <a:r>
              <a:rPr lang="en-US" baseline="0" dirty="0" smtClean="0"/>
              <a:t>Challenges-&gt; speed, </a:t>
            </a:r>
            <a:r>
              <a:rPr lang="en-US" baseline="0" dirty="0" smtClean="0"/>
              <a:t>accessibility</a:t>
            </a:r>
          </a:p>
          <a:p>
            <a:endParaRPr lang="en-US" baseline="0" dirty="0" smtClean="0"/>
          </a:p>
          <a:p>
            <a:r>
              <a:rPr lang="en-US" baseline="0" dirty="0" smtClean="0"/>
              <a:t>Foxes are broad; hedgehogs are deep. We need a lot of context in order to understand data, so can foxes really do deep explanatory journalism? Do we need to partner journalists with specialists? </a:t>
            </a:r>
          </a:p>
          <a:p>
            <a:endParaRPr lang="en-US" baseline="0" dirty="0" smtClean="0"/>
          </a:p>
          <a:p>
            <a:r>
              <a:rPr lang="en-US" baseline="0" dirty="0" smtClean="0"/>
              <a:t>Cairo’s criticisms-&gt; can’t be cheap, fast, needs domain knowledge to interpret data correctly</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a:t>
            </a:fld>
            <a:endParaRPr lang="en-US"/>
          </a:p>
        </p:txBody>
      </p:sp>
    </p:spTree>
    <p:extLst>
      <p:ext uri="{BB962C8B-B14F-4D97-AF65-F5344CB8AC3E}">
        <p14:creationId xmlns:p14="http://schemas.microsoft.com/office/powerpoint/2010/main" val="937217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Interesting</a:t>
            </a:r>
            <a:r>
              <a:rPr lang="en-US" baseline="0" dirty="0" smtClean="0"/>
              <a:t> </a:t>
            </a:r>
            <a:r>
              <a:rPr lang="en-US" baseline="0" dirty="0" smtClean="0"/>
              <a:t>that silver’s model doesn’t really consider dissemination. But also interesting that data science and data journalism share a lot in </a:t>
            </a:r>
            <a:r>
              <a:rPr lang="en-US" baseline="0" dirty="0" smtClean="0"/>
              <a:t>common</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There’s bee</a:t>
            </a:r>
            <a:r>
              <a:rPr lang="en-US" baseline="0" dirty="0" smtClean="0"/>
              <a:t>n a lot of advance on things like audio / video indexing with things like </a:t>
            </a:r>
            <a:r>
              <a:rPr lang="en-US" baseline="0" dirty="0" err="1" smtClean="0"/>
              <a:t>Siri</a:t>
            </a:r>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a:t>
            </a:fld>
            <a:endParaRPr lang="en-US"/>
          </a:p>
        </p:txBody>
      </p:sp>
    </p:spTree>
    <p:extLst>
      <p:ext uri="{BB962C8B-B14F-4D97-AF65-F5344CB8AC3E}">
        <p14:creationId xmlns:p14="http://schemas.microsoft.com/office/powerpoint/2010/main" val="937217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Jeannette Wing is an important figure when it comes to the idea of computational thinking. This</a:t>
            </a:r>
            <a:r>
              <a:rPr lang="en-US" baseline="0" dirty="0" smtClean="0"/>
              <a:t> is how she defines it. </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5</a:t>
            </a:fld>
            <a:endParaRPr lang="en-US"/>
          </a:p>
        </p:txBody>
      </p:sp>
    </p:spTree>
    <p:extLst>
      <p:ext uri="{BB962C8B-B14F-4D97-AF65-F5344CB8AC3E}">
        <p14:creationId xmlns:p14="http://schemas.microsoft.com/office/powerpoint/2010/main" val="3547737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Coddington</a:t>
            </a:r>
            <a:r>
              <a:rPr lang="en-US" dirty="0" smtClean="0"/>
              <a:t> delineates 4 dimensions along which the three types of journalism vary.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6</a:t>
            </a:fld>
            <a:endParaRPr lang="en-US"/>
          </a:p>
        </p:txBody>
      </p:sp>
    </p:spTree>
    <p:extLst>
      <p:ext uri="{BB962C8B-B14F-4D97-AF65-F5344CB8AC3E}">
        <p14:creationId xmlns:p14="http://schemas.microsoft.com/office/powerpoint/2010/main" val="2938750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a CAR course at UMD, it’s JOUR 772. CAR</a:t>
            </a:r>
            <a:r>
              <a:rPr lang="en-US" baseline="0" dirty="0" smtClean="0"/>
              <a:t> is quite old and itself grew out of something called Precision Journalism. </a:t>
            </a:r>
          </a:p>
          <a:p>
            <a:endParaRPr lang="en-US" baseline="0" dirty="0" smtClean="0"/>
          </a:p>
          <a:p>
            <a:r>
              <a:rPr lang="en-US" baseline="0" dirty="0" smtClean="0"/>
              <a:t>CAR is based on making journalism more of a social science. Using methods such as surveys and statistical analysis to test hypotheses. In it’s modern day usage I associate it with things like using FOIA to get at governmental databases.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7</a:t>
            </a:fld>
            <a:endParaRPr lang="en-US"/>
          </a:p>
        </p:txBody>
      </p:sp>
    </p:spTree>
    <p:extLst>
      <p:ext uri="{BB962C8B-B14F-4D97-AF65-F5344CB8AC3E}">
        <p14:creationId xmlns:p14="http://schemas.microsoft.com/office/powerpoint/2010/main" val="65987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Investigation began</a:t>
            </a:r>
            <a:r>
              <a:rPr lang="en-US" baseline="0" dirty="0" smtClean="0"/>
              <a:t> with spreadsheet of 9000 schools that didn’t comply with legal standards. </a:t>
            </a:r>
          </a:p>
          <a:p>
            <a:endParaRPr lang="en-US" baseline="0" dirty="0" smtClean="0"/>
          </a:p>
          <a:p>
            <a:r>
              <a:rPr lang="en-US" baseline="0" dirty="0" smtClean="0"/>
              <a:t>Much reporting was then done to improve the quality of this data, such as fixing inaccuracies in names and locations. </a:t>
            </a:r>
          </a:p>
          <a:p>
            <a:endParaRPr lang="en-US" baseline="0" dirty="0" smtClean="0"/>
          </a:p>
          <a:p>
            <a:r>
              <a:rPr lang="en-US" baseline="0" dirty="0" smtClean="0"/>
              <a:t>Hypothesis testing was used to identify whether state regulators has failed to enforce California's earthquake safety laws. Samples were taken to manually assess subsets of the data. They then used the database to find “examples” of cases to investigate further. </a:t>
            </a:r>
          </a:p>
          <a:p>
            <a:endParaRPr lang="en-US" baseline="0" dirty="0" smtClean="0"/>
          </a:p>
          <a:p>
            <a:r>
              <a:rPr lang="en-US" baseline="0" dirty="0" smtClean="0"/>
              <a:t>Not as transparent to the public: limited methods listed, no access to underlying data.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8</a:t>
            </a:fld>
            <a:endParaRPr lang="en-US"/>
          </a:p>
        </p:txBody>
      </p:sp>
    </p:spTree>
    <p:extLst>
      <p:ext uri="{BB962C8B-B14F-4D97-AF65-F5344CB8AC3E}">
        <p14:creationId xmlns:p14="http://schemas.microsoft.com/office/powerpoint/2010/main" val="258078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Might refer to this as a news app. It’s got some key features</a:t>
            </a:r>
            <a:r>
              <a:rPr lang="en-US" baseline="0" dirty="0" smtClean="0"/>
              <a:t> that make it a good example of DDJ: it has interactive elements (the network), it publishes data directly on the page in a table for maximal transparency, but it also incorporates written story elements.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9</a:t>
            </a:fld>
            <a:endParaRPr lang="en-US"/>
          </a:p>
        </p:txBody>
      </p:sp>
    </p:spTree>
    <p:extLst>
      <p:ext uri="{BB962C8B-B14F-4D97-AF65-F5344CB8AC3E}">
        <p14:creationId xmlns:p14="http://schemas.microsoft.com/office/powerpoint/2010/main" val="974606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Simulation</a:t>
            </a:r>
            <a:r>
              <a:rPr lang="en-US" baseline="0" dirty="0" smtClean="0"/>
              <a:t> and prediction are important aspects of CJ. They do take a more active view of the audience by providing interactivity with these models, and I would say it’s also oriented towards impacting the public rather than towards policy makers, and they also make an effort towards transparency, my making the model source code open (https://</a:t>
            </a:r>
            <a:r>
              <a:rPr lang="en-US" baseline="0" dirty="0" err="1" smtClean="0"/>
              <a:t>github.com</a:t>
            </a:r>
            <a:r>
              <a:rPr lang="en-US" baseline="0" dirty="0" smtClean="0"/>
              <a:t>/</a:t>
            </a:r>
            <a:r>
              <a:rPr lang="en-US" baseline="0" dirty="0" err="1" smtClean="0"/>
              <a:t>TheUpshot</a:t>
            </a:r>
            <a:r>
              <a:rPr lang="en-US" baseline="0" dirty="0" smtClean="0"/>
              <a:t>/</a:t>
            </a:r>
            <a:r>
              <a:rPr lang="en-US" baseline="0" dirty="0" err="1" smtClean="0"/>
              <a:t>leo</a:t>
            </a:r>
            <a:r>
              <a:rPr lang="en-US" baseline="0" dirty="0" smtClean="0"/>
              <a:t>-senate-model),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10</a:t>
            </a:fld>
            <a:endParaRPr lang="en-US"/>
          </a:p>
        </p:txBody>
      </p:sp>
    </p:spTree>
    <p:extLst>
      <p:ext uri="{BB962C8B-B14F-4D97-AF65-F5344CB8AC3E}">
        <p14:creationId xmlns:p14="http://schemas.microsoft.com/office/powerpoint/2010/main" val="3715897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6838"/>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176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2/5/17</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000" b="1" i="0" kern="1200" baseline="0">
          <a:solidFill>
            <a:schemeClr val="bg1">
              <a:lumMod val="75000"/>
            </a:schemeClr>
          </a:solidFill>
          <a:latin typeface="Gill Sans MT"/>
          <a:ea typeface="+mj-ea"/>
          <a:cs typeface="Abadi MT Condensed Extra Bold"/>
        </a:defRPr>
      </a:lvl1pPr>
    </p:titleStyle>
    <p:bodyStyle>
      <a:lvl1pPr marL="0" indent="0" algn="l" defTabSz="457200" rtl="0" eaLnBrk="1" latinLnBrk="0" hangingPunct="1">
        <a:spcBef>
          <a:spcPts val="0"/>
        </a:spcBef>
        <a:buFontTx/>
        <a:buNone/>
        <a:defRPr sz="32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6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nytimes.com/newsgraphics/2014/senate-model/" TargetMode="External"/><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hyperlink" Target="http://media.mcclatchydc.com/static/features/irradiated/%23story" TargetMode="External"/><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hyperlink" Target="http://californiawatch.org/earthquakes" TargetMode="External"/><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hyperlink" Target="http://apps.npr.org/deals-for-developers-wamu/" TargetMode="External"/><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1397000"/>
            <a:ext cx="8839201" cy="3327401"/>
          </a:xfrm>
          <a:prstGeom prst="rect">
            <a:avLst/>
          </a:prstGeom>
        </p:spPr>
        <p:txBody>
          <a:bodyPr vert="horz" lIns="91440" tIns="45720" rIns="91440" bIns="45720" rtlCol="0" anchor="ctr">
            <a:noAutofit/>
          </a:bodyPr>
          <a:lstStyle/>
          <a:p>
            <a:pPr lvl="0" algn="ctr">
              <a:spcBef>
                <a:spcPct val="0"/>
              </a:spcBef>
              <a:defRPr/>
            </a:pPr>
            <a:r>
              <a:rPr lang="en-US" sz="4800" dirty="0" smtClean="0">
                <a:latin typeface="Abadi MT Condensed Extra Bold"/>
                <a:ea typeface="+mj-ea"/>
                <a:cs typeface="Abadi MT Condensed Extra Bold"/>
              </a:rPr>
              <a:t>Computational &amp; </a:t>
            </a:r>
            <a:r>
              <a:rPr kumimoji="0" lang="en-US" sz="4800" b="0" i="0" u="none" strike="noStrike" kern="1200" cap="none" spc="0" normalizeH="0" noProof="0" dirty="0" smtClean="0">
                <a:ln>
                  <a:noFill/>
                </a:ln>
                <a:effectLst/>
                <a:uLnTx/>
                <a:uFillTx/>
                <a:latin typeface="Abadi MT Condensed Extra Bold"/>
                <a:ea typeface="+mj-ea"/>
                <a:cs typeface="Abadi MT Condensed Extra Bold"/>
              </a:rPr>
              <a:t>Data </a:t>
            </a:r>
          </a:p>
          <a:p>
            <a:pPr lvl="0" algn="ctr">
              <a:spcBef>
                <a:spcPct val="0"/>
              </a:spcBef>
              <a:defRPr/>
            </a:pPr>
            <a:r>
              <a:rPr kumimoji="0" lang="en-US" sz="4800" b="0" i="0" u="none" strike="noStrike" kern="1200" cap="none" spc="0" normalizeH="0" noProof="0" dirty="0" smtClean="0">
                <a:ln>
                  <a:noFill/>
                </a:ln>
                <a:effectLst/>
                <a:uLnTx/>
                <a:uFillTx/>
                <a:latin typeface="Abadi MT Condensed Extra Bold"/>
                <a:ea typeface="+mj-ea"/>
                <a:cs typeface="Abadi MT Condensed Extra Bold"/>
              </a:rPr>
              <a:t>Journalism</a:t>
            </a:r>
          </a:p>
        </p:txBody>
      </p:sp>
      <p:sp>
        <p:nvSpPr>
          <p:cNvPr id="7" name="Title 1"/>
          <p:cNvSpPr txBox="1">
            <a:spLocks/>
          </p:cNvSpPr>
          <p:nvPr/>
        </p:nvSpPr>
        <p:spPr>
          <a:xfrm>
            <a:off x="622301" y="1092200"/>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5145" y="5257800"/>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solidFill>
                  <a:schemeClr val="tx1">
                    <a:lumMod val="50000"/>
                    <a:lumOff val="50000"/>
                  </a:schemeClr>
                </a:solidFill>
                <a:latin typeface="Abadi MT Condensed Extra Bold"/>
                <a:cs typeface="Abadi MT Condensed Extra Bold"/>
              </a:rPr>
              <a:t>JOUR479V/779V – Computational Journalism</a:t>
            </a:r>
          </a:p>
          <a:p>
            <a:pPr marL="0" lvl="1" algn="ctr" defTabSz="457200" rtl="0">
              <a:spcBef>
                <a:spcPct val="0"/>
              </a:spcBef>
            </a:pPr>
            <a:r>
              <a:rPr lang="en-US" sz="2222" dirty="0" smtClean="0">
                <a:solidFill>
                  <a:schemeClr val="tx1">
                    <a:lumMod val="50000"/>
                    <a:lumOff val="50000"/>
                  </a:schemeClr>
                </a:solidFill>
                <a:latin typeface="Abadi MT Condensed Extra Bold"/>
                <a:cs typeface="Abadi MT Condensed Extra Bold"/>
              </a:rPr>
              <a:t>University of Maryland, College Park</a:t>
            </a:r>
          </a:p>
          <a:p>
            <a:pPr marL="0" lvl="1" algn="ctr">
              <a:spcBef>
                <a:spcPct val="0"/>
              </a:spcBef>
            </a:pPr>
            <a:r>
              <a:rPr lang="en-US" sz="2222" dirty="0" smtClean="0">
                <a:solidFill>
                  <a:schemeClr val="tx1">
                    <a:lumMod val="50000"/>
                    <a:lumOff val="50000"/>
                  </a:schemeClr>
                </a:solidFill>
                <a:latin typeface="Abadi MT Condensed Extra Bold"/>
                <a:cs typeface="Abadi MT Condensed Extra Bold"/>
              </a:rPr>
              <a:t>Nick </a:t>
            </a:r>
            <a:r>
              <a:rPr lang="en-US" sz="2222" dirty="0" err="1" smtClean="0">
                <a:solidFill>
                  <a:schemeClr val="tx1">
                    <a:lumMod val="50000"/>
                    <a:lumOff val="50000"/>
                  </a:schemeClr>
                </a:solidFill>
                <a:latin typeface="Abadi MT Condensed Extra Bold"/>
                <a:cs typeface="Abadi MT Condensed Extra Bold"/>
              </a:rPr>
              <a:t>Diakopoulos</a:t>
            </a:r>
            <a:r>
              <a:rPr lang="en-US" sz="2222" dirty="0" smtClean="0">
                <a:solidFill>
                  <a:schemeClr val="tx1">
                    <a:lumMod val="50000"/>
                    <a:lumOff val="50000"/>
                  </a:schemeClr>
                </a:solidFill>
                <a:latin typeface="Abadi MT Condensed Extra Bold"/>
                <a:cs typeface="Abadi MT Condensed Extra Bold"/>
              </a:rPr>
              <a:t>, Ph.D.</a:t>
            </a:r>
            <a:endParaRPr lang="en-US" sz="2222" dirty="0">
              <a:solidFill>
                <a:schemeClr val="tx1">
                  <a:lumMod val="50000"/>
                  <a:lumOff val="50000"/>
                </a:schemeClr>
              </a:solidFill>
              <a:latin typeface="Abadi MT Condensed Extra Bold"/>
              <a:cs typeface="Abadi MT Condensed Extra Bold"/>
            </a:endParaRPr>
          </a:p>
          <a:p>
            <a:pPr marL="0" lvl="1" algn="ctr" defTabSz="457200" rtl="0">
              <a:spcBef>
                <a:spcPct val="0"/>
              </a:spcBef>
            </a:pPr>
            <a:endParaRPr lang="en-US" sz="2222" dirty="0" smtClean="0">
              <a:solidFill>
                <a:schemeClr val="tx1">
                  <a:lumMod val="50000"/>
                  <a:lumOff val="50000"/>
                </a:schemeClr>
              </a:solidFill>
              <a:latin typeface="Abadi MT Condensed Extra Bold"/>
              <a:cs typeface="Abadi MT Condensed Extra Bold"/>
            </a:endParaRPr>
          </a:p>
        </p:txBody>
      </p:sp>
    </p:spTree>
    <p:extLst>
      <p:ext uri="{BB962C8B-B14F-4D97-AF65-F5344CB8AC3E}">
        <p14:creationId xmlns:p14="http://schemas.microsoft.com/office/powerpoint/2010/main" val="2434778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Journalism</a:t>
            </a:r>
            <a:endParaRPr lang="en-US" dirty="0"/>
          </a:p>
        </p:txBody>
      </p:sp>
      <p:pic>
        <p:nvPicPr>
          <p:cNvPr id="4" name="Picture 3">
            <a:hlinkClick r:id="rId3"/>
          </p:cNvPr>
          <p:cNvPicPr>
            <a:picLocks noChangeAspect="1"/>
          </p:cNvPicPr>
          <p:nvPr/>
        </p:nvPicPr>
        <p:blipFill>
          <a:blip r:embed="rId4"/>
          <a:stretch>
            <a:fillRect/>
          </a:stretch>
        </p:blipFill>
        <p:spPr>
          <a:xfrm>
            <a:off x="0" y="1363436"/>
            <a:ext cx="9144000" cy="4580164"/>
          </a:xfrm>
          <a:prstGeom prst="rect">
            <a:avLst/>
          </a:prstGeom>
        </p:spPr>
      </p:pic>
      <p:sp>
        <p:nvSpPr>
          <p:cNvPr id="5" name="Rectangle 4"/>
          <p:cNvSpPr/>
          <p:nvPr/>
        </p:nvSpPr>
        <p:spPr>
          <a:xfrm>
            <a:off x="4587212" y="5971401"/>
            <a:ext cx="4572000" cy="276999"/>
          </a:xfrm>
          <a:prstGeom prst="rect">
            <a:avLst/>
          </a:prstGeom>
        </p:spPr>
        <p:txBody>
          <a:bodyPr>
            <a:spAutoFit/>
          </a:bodyPr>
          <a:lstStyle/>
          <a:p>
            <a:pPr algn="r"/>
            <a:r>
              <a:rPr lang="en-US" sz="1200" dirty="0">
                <a:latin typeface="Helvetica"/>
                <a:cs typeface="Helvetica"/>
              </a:rPr>
              <a:t>http://</a:t>
            </a:r>
            <a:r>
              <a:rPr lang="en-US" sz="1200" dirty="0" err="1">
                <a:latin typeface="Helvetica"/>
                <a:cs typeface="Helvetica"/>
              </a:rPr>
              <a:t>www.nytimes.com</a:t>
            </a:r>
            <a:r>
              <a:rPr lang="en-US" sz="1200" dirty="0">
                <a:latin typeface="Helvetica"/>
                <a:cs typeface="Helvetica"/>
              </a:rPr>
              <a:t>/</a:t>
            </a:r>
            <a:r>
              <a:rPr lang="en-US" sz="1200" dirty="0" err="1">
                <a:latin typeface="Helvetica"/>
                <a:cs typeface="Helvetica"/>
              </a:rPr>
              <a:t>newsgraphics</a:t>
            </a:r>
            <a:r>
              <a:rPr lang="en-US" sz="1200" dirty="0">
                <a:latin typeface="Helvetica"/>
                <a:cs typeface="Helvetica"/>
              </a:rPr>
              <a:t>/2014/senate-model/</a:t>
            </a:r>
          </a:p>
        </p:txBody>
      </p:sp>
    </p:spTree>
    <p:extLst>
      <p:ext uri="{BB962C8B-B14F-4D97-AF65-F5344CB8AC3E}">
        <p14:creationId xmlns:p14="http://schemas.microsoft.com/office/powerpoint/2010/main" val="306668596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Journalism</a:t>
            </a:r>
            <a:endParaRPr lang="en-US" dirty="0"/>
          </a:p>
        </p:txBody>
      </p:sp>
      <p:pic>
        <p:nvPicPr>
          <p:cNvPr id="4" name="Picture 3">
            <a:hlinkClick r:id="rId3"/>
          </p:cNvPr>
          <p:cNvPicPr>
            <a:picLocks noChangeAspect="1"/>
          </p:cNvPicPr>
          <p:nvPr/>
        </p:nvPicPr>
        <p:blipFill rotWithShape="1">
          <a:blip r:embed="rId4"/>
          <a:srcRect t="3243" b="7847"/>
          <a:stretch/>
        </p:blipFill>
        <p:spPr>
          <a:xfrm>
            <a:off x="1295400" y="912813"/>
            <a:ext cx="6781800" cy="4134073"/>
          </a:xfrm>
          <a:prstGeom prst="rect">
            <a:avLst/>
          </a:prstGeom>
        </p:spPr>
      </p:pic>
      <p:pic>
        <p:nvPicPr>
          <p:cNvPr id="5" name="Picture 4"/>
          <p:cNvPicPr>
            <a:picLocks noChangeAspect="1"/>
          </p:cNvPicPr>
          <p:nvPr/>
        </p:nvPicPr>
        <p:blipFill>
          <a:blip r:embed="rId5"/>
          <a:stretch>
            <a:fillRect/>
          </a:stretch>
        </p:blipFill>
        <p:spPr>
          <a:xfrm>
            <a:off x="7136" y="4419600"/>
            <a:ext cx="9144000" cy="2275624"/>
          </a:xfrm>
          <a:prstGeom prst="rect">
            <a:avLst/>
          </a:prstGeom>
        </p:spPr>
      </p:pic>
      <p:sp>
        <p:nvSpPr>
          <p:cNvPr id="6" name="Rectangle 5"/>
          <p:cNvSpPr/>
          <p:nvPr/>
        </p:nvSpPr>
        <p:spPr>
          <a:xfrm>
            <a:off x="4550487" y="6604815"/>
            <a:ext cx="4572000" cy="276999"/>
          </a:xfrm>
          <a:prstGeom prst="rect">
            <a:avLst/>
          </a:prstGeom>
        </p:spPr>
        <p:txBody>
          <a:bodyPr>
            <a:spAutoFit/>
          </a:bodyPr>
          <a:lstStyle/>
          <a:p>
            <a:pPr algn="r"/>
            <a:r>
              <a:rPr lang="en-US" sz="1200" dirty="0">
                <a:latin typeface="Helvetica"/>
                <a:cs typeface="Helvetica"/>
              </a:rPr>
              <a:t>http://</a:t>
            </a:r>
            <a:r>
              <a:rPr lang="en-US" sz="1200" dirty="0" err="1">
                <a:latin typeface="Helvetica"/>
                <a:cs typeface="Helvetica"/>
              </a:rPr>
              <a:t>media.mcclatchydc.com</a:t>
            </a:r>
            <a:r>
              <a:rPr lang="en-US" sz="1200" dirty="0">
                <a:latin typeface="Helvetica"/>
                <a:cs typeface="Helvetica"/>
              </a:rPr>
              <a:t>/static/features/irradiated/#story</a:t>
            </a:r>
          </a:p>
        </p:txBody>
      </p:sp>
    </p:spTree>
    <p:extLst>
      <p:ext uri="{BB962C8B-B14F-4D97-AF65-F5344CB8AC3E}">
        <p14:creationId xmlns:p14="http://schemas.microsoft.com/office/powerpoint/2010/main" val="1679129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Journalism Puzzle</a:t>
            </a:r>
            <a:endParaRPr lang="en-US" dirty="0"/>
          </a:p>
        </p:txBody>
      </p:sp>
      <p:pic>
        <p:nvPicPr>
          <p:cNvPr id="6" name="Picture 5"/>
          <p:cNvPicPr>
            <a:picLocks noChangeAspect="1"/>
          </p:cNvPicPr>
          <p:nvPr/>
        </p:nvPicPr>
        <p:blipFill>
          <a:blip r:embed="rId3"/>
          <a:stretch>
            <a:fillRect/>
          </a:stretch>
        </p:blipFill>
        <p:spPr>
          <a:xfrm>
            <a:off x="1364220" y="1066800"/>
            <a:ext cx="6528600" cy="5486400"/>
          </a:xfrm>
          <a:prstGeom prst="rect">
            <a:avLst/>
          </a:prstGeom>
        </p:spPr>
      </p:pic>
    </p:spTree>
    <p:extLst>
      <p:ext uri="{BB962C8B-B14F-4D97-AF65-F5344CB8AC3E}">
        <p14:creationId xmlns:p14="http://schemas.microsoft.com/office/powerpoint/2010/main" val="125154420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0058392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457200"/>
            <a:ext cx="9144000" cy="5832143"/>
          </a:xfrm>
          <a:prstGeom prst="rect">
            <a:avLst/>
          </a:prstGeom>
        </p:spPr>
      </p:pic>
    </p:spTree>
    <p:extLst>
      <p:ext uri="{BB962C8B-B14F-4D97-AF65-F5344CB8AC3E}">
        <p14:creationId xmlns:p14="http://schemas.microsoft.com/office/powerpoint/2010/main" val="246751900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Circle</a:t>
            </a:r>
            <a:endParaRPr lang="en-US" dirty="0"/>
          </a:p>
        </p:txBody>
      </p:sp>
      <p:sp>
        <p:nvSpPr>
          <p:cNvPr id="3" name="Content Placeholder 2"/>
          <p:cNvSpPr>
            <a:spLocks noGrp="1"/>
          </p:cNvSpPr>
          <p:nvPr>
            <p:ph idx="1"/>
          </p:nvPr>
        </p:nvSpPr>
        <p:spPr/>
        <p:txBody>
          <a:bodyPr/>
          <a:lstStyle/>
          <a:p>
            <a:pPr algn="ctr"/>
            <a:endParaRPr lang="en-US" dirty="0" smtClean="0"/>
          </a:p>
          <a:p>
            <a:pPr algn="ctr"/>
            <a:endParaRPr lang="en-US" dirty="0" smtClean="0"/>
          </a:p>
          <a:p>
            <a:pPr algn="ctr"/>
            <a:endParaRPr lang="en-US" dirty="0"/>
          </a:p>
          <a:p>
            <a:pPr algn="ctr"/>
            <a:r>
              <a:rPr lang="en-US" dirty="0" smtClean="0"/>
              <a:t>Don’t forget to RSVP for </a:t>
            </a:r>
          </a:p>
          <a:p>
            <a:pPr algn="ctr"/>
            <a:r>
              <a:rPr lang="en-US" dirty="0" smtClean="0"/>
              <a:t>the Coding Circle</a:t>
            </a:r>
          </a:p>
          <a:p>
            <a:pPr algn="ctr"/>
            <a:endParaRPr lang="en-US" dirty="0"/>
          </a:p>
          <a:p>
            <a:pPr algn="ctr"/>
            <a:r>
              <a:rPr lang="en-US" dirty="0" smtClean="0"/>
              <a:t>Wed, 2/8, 4:30-</a:t>
            </a:r>
            <a:r>
              <a:rPr lang="en-US" dirty="0"/>
              <a:t>7</a:t>
            </a:r>
            <a:r>
              <a:rPr lang="en-US" dirty="0" smtClean="0"/>
              <a:t>pm in Knight 3207</a:t>
            </a:r>
            <a:endParaRPr lang="en-US" dirty="0"/>
          </a:p>
        </p:txBody>
      </p:sp>
    </p:spTree>
    <p:extLst>
      <p:ext uri="{BB962C8B-B14F-4D97-AF65-F5344CB8AC3E}">
        <p14:creationId xmlns:p14="http://schemas.microsoft.com/office/powerpoint/2010/main" val="12741858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a:xfrm>
            <a:off x="457200" y="1117600"/>
            <a:ext cx="8229600" cy="5283200"/>
          </a:xfrm>
        </p:spPr>
        <p:txBody>
          <a:bodyPr/>
          <a:lstStyle/>
          <a:p>
            <a:r>
              <a:rPr lang="en-US" dirty="0" smtClean="0"/>
              <a:t>What the Fox Knows</a:t>
            </a:r>
          </a:p>
          <a:p>
            <a:pPr lvl="1"/>
            <a:r>
              <a:rPr lang="en-US" dirty="0" smtClean="0"/>
              <a:t>What value / advantages does data-driven journalism (DDJ) bring? </a:t>
            </a:r>
            <a:r>
              <a:rPr lang="en-US" dirty="0" smtClean="0"/>
              <a:t>What </a:t>
            </a:r>
            <a:r>
              <a:rPr lang="en-US" dirty="0" smtClean="0"/>
              <a:t>challenges does this pose</a:t>
            </a:r>
            <a:r>
              <a:rPr lang="en-US" dirty="0" smtClean="0"/>
              <a:t>?</a:t>
            </a:r>
          </a:p>
          <a:p>
            <a:pPr lvl="1"/>
            <a:endParaRPr lang="en-US" dirty="0"/>
          </a:p>
          <a:p>
            <a:pPr lvl="1"/>
            <a:r>
              <a:rPr lang="en-US" dirty="0" smtClean="0"/>
              <a:t>Do you think “foxes” can do deep explanatory journalism? </a:t>
            </a:r>
            <a:endParaRPr lang="en-US" dirty="0" smtClean="0"/>
          </a:p>
          <a:p>
            <a:pPr lvl="1"/>
            <a:endParaRPr lang="en-US" dirty="0"/>
          </a:p>
          <a:p>
            <a:r>
              <a:rPr lang="en-US" dirty="0" smtClean="0"/>
              <a:t>Data Journalism Needs to Up Its Own Standards</a:t>
            </a:r>
          </a:p>
          <a:p>
            <a:pPr lvl="1"/>
            <a:r>
              <a:rPr lang="en-US" dirty="0" smtClean="0"/>
              <a:t>Should data journalism be held to same standard as scientific inquiry? </a:t>
            </a:r>
          </a:p>
          <a:p>
            <a:pPr lvl="1"/>
            <a:endParaRPr lang="en-US" dirty="0"/>
          </a:p>
          <a:p>
            <a:pPr lvl="1"/>
            <a:r>
              <a:rPr lang="en-US" dirty="0" smtClean="0"/>
              <a:t>What are some of the criticisms Cairo brings up?</a:t>
            </a:r>
            <a:endParaRPr lang="en-US" dirty="0"/>
          </a:p>
          <a:p>
            <a:pPr lvl="1"/>
            <a:endParaRPr lang="en-US" dirty="0" smtClean="0"/>
          </a:p>
          <a:p>
            <a:pPr lvl="1"/>
            <a:endParaRPr lang="en-US" dirty="0"/>
          </a:p>
          <a:p>
            <a:pPr lvl="1"/>
            <a:endParaRPr lang="en-US" dirty="0"/>
          </a:p>
        </p:txBody>
      </p:sp>
    </p:spTree>
    <p:extLst>
      <p:ext uri="{BB962C8B-B14F-4D97-AF65-F5344CB8AC3E}">
        <p14:creationId xmlns:p14="http://schemas.microsoft.com/office/powerpoint/2010/main" val="153652952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a:xfrm>
            <a:off x="457200" y="1117600"/>
            <a:ext cx="8229600" cy="5283200"/>
          </a:xfrm>
        </p:spPr>
        <p:txBody>
          <a:bodyPr/>
          <a:lstStyle/>
          <a:p>
            <a:r>
              <a:rPr lang="en-US" dirty="0"/>
              <a:t>Data Science Workflow</a:t>
            </a:r>
          </a:p>
          <a:p>
            <a:pPr lvl="1"/>
            <a:r>
              <a:rPr lang="en-US" dirty="0"/>
              <a:t>How does the workflow described here compare to the one that Nate Silver describes? </a:t>
            </a:r>
          </a:p>
          <a:p>
            <a:endParaRPr lang="en-US" dirty="0" smtClean="0"/>
          </a:p>
          <a:p>
            <a:r>
              <a:rPr lang="en-US" dirty="0" smtClean="0"/>
              <a:t>Computational </a:t>
            </a:r>
            <a:r>
              <a:rPr lang="en-US" dirty="0" smtClean="0"/>
              <a:t>Journalism</a:t>
            </a:r>
          </a:p>
          <a:p>
            <a:pPr lvl="1"/>
            <a:r>
              <a:rPr lang="en-US" dirty="0" smtClean="0"/>
              <a:t>Do you think the technical challenges laid out in the 2011 article are still relevant today? What’s new / different? </a:t>
            </a:r>
          </a:p>
          <a:p>
            <a:pPr lvl="1"/>
            <a:endParaRPr lang="en-US" dirty="0"/>
          </a:p>
          <a:p>
            <a:pPr lvl="1"/>
            <a:r>
              <a:rPr lang="en-US" dirty="0" smtClean="0"/>
              <a:t>Besides investigative journalism, what are other areas of journalism where computation may play a role? </a:t>
            </a:r>
            <a:endParaRPr lang="en-US" dirty="0" smtClean="0"/>
          </a:p>
          <a:p>
            <a:pPr lvl="1"/>
            <a:endParaRPr lang="en-US" dirty="0"/>
          </a:p>
          <a:p>
            <a:pPr lvl="1"/>
            <a:endParaRPr lang="en-US" dirty="0"/>
          </a:p>
          <a:p>
            <a:pPr lvl="1"/>
            <a:endParaRPr lang="en-US" dirty="0" smtClean="0"/>
          </a:p>
          <a:p>
            <a:pPr lvl="1"/>
            <a:endParaRPr lang="en-US" dirty="0"/>
          </a:p>
          <a:p>
            <a:pPr lvl="1"/>
            <a:endParaRPr lang="en-US" dirty="0"/>
          </a:p>
        </p:txBody>
      </p:sp>
    </p:spTree>
    <p:extLst>
      <p:ext uri="{BB962C8B-B14F-4D97-AF65-F5344CB8AC3E}">
        <p14:creationId xmlns:p14="http://schemas.microsoft.com/office/powerpoint/2010/main" val="410325356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p:txBody>
          <a:bodyPr/>
          <a:lstStyle/>
          <a:p>
            <a:r>
              <a:rPr lang="en-US" dirty="0" smtClean="0"/>
              <a:t>Clarifying Journalism’s Quantitative Turn</a:t>
            </a:r>
          </a:p>
          <a:p>
            <a:pPr lvl="1"/>
            <a:r>
              <a:rPr lang="en-US" dirty="0" smtClean="0"/>
              <a:t>Why are distinctions between terms like data journalism, computer-assisted journalism, and computational journalism important? </a:t>
            </a:r>
          </a:p>
        </p:txBody>
      </p:sp>
      <p:grpSp>
        <p:nvGrpSpPr>
          <p:cNvPr id="9" name="Group 8"/>
          <p:cNvGrpSpPr/>
          <p:nvPr/>
        </p:nvGrpSpPr>
        <p:grpSpPr>
          <a:xfrm>
            <a:off x="2743200" y="3352800"/>
            <a:ext cx="3561260" cy="3251200"/>
            <a:chOff x="2743200" y="3352800"/>
            <a:chExt cx="3561260" cy="3251200"/>
          </a:xfrm>
        </p:grpSpPr>
        <p:pic>
          <p:nvPicPr>
            <p:cNvPr id="5" name="Picture 4"/>
            <p:cNvPicPr>
              <a:picLocks noChangeAspect="1"/>
            </p:cNvPicPr>
            <p:nvPr/>
          </p:nvPicPr>
          <p:blipFill>
            <a:blip r:embed="rId2"/>
            <a:stretch>
              <a:fillRect/>
            </a:stretch>
          </p:blipFill>
          <p:spPr>
            <a:xfrm>
              <a:off x="2743200" y="3352800"/>
              <a:ext cx="3561260" cy="3251200"/>
            </a:xfrm>
            <a:prstGeom prst="rect">
              <a:avLst/>
            </a:prstGeom>
          </p:spPr>
        </p:pic>
        <p:sp>
          <p:nvSpPr>
            <p:cNvPr id="6" name="TextBox 5"/>
            <p:cNvSpPr txBox="1"/>
            <p:nvPr/>
          </p:nvSpPr>
          <p:spPr>
            <a:xfrm>
              <a:off x="3505200" y="4191000"/>
              <a:ext cx="542298" cy="369332"/>
            </a:xfrm>
            <a:prstGeom prst="rect">
              <a:avLst/>
            </a:prstGeom>
            <a:noFill/>
          </p:spPr>
          <p:txBody>
            <a:bodyPr wrap="none" rtlCol="0">
              <a:spAutoFit/>
            </a:bodyPr>
            <a:lstStyle/>
            <a:p>
              <a:r>
                <a:rPr lang="en-US" dirty="0" smtClean="0"/>
                <a:t>DDJ</a:t>
              </a:r>
              <a:endParaRPr lang="en-US" dirty="0"/>
            </a:p>
          </p:txBody>
        </p:sp>
        <p:sp>
          <p:nvSpPr>
            <p:cNvPr id="7" name="TextBox 6"/>
            <p:cNvSpPr txBox="1"/>
            <p:nvPr/>
          </p:nvSpPr>
          <p:spPr>
            <a:xfrm>
              <a:off x="5105400" y="4191000"/>
              <a:ext cx="381347" cy="369332"/>
            </a:xfrm>
            <a:prstGeom prst="rect">
              <a:avLst/>
            </a:prstGeom>
            <a:noFill/>
          </p:spPr>
          <p:txBody>
            <a:bodyPr wrap="none" rtlCol="0">
              <a:spAutoFit/>
            </a:bodyPr>
            <a:lstStyle/>
            <a:p>
              <a:r>
                <a:rPr lang="en-US" dirty="0" smtClean="0"/>
                <a:t>CJ</a:t>
              </a:r>
              <a:endParaRPr lang="en-US" dirty="0"/>
            </a:p>
          </p:txBody>
        </p:sp>
        <p:sp>
          <p:nvSpPr>
            <p:cNvPr id="8" name="TextBox 7"/>
            <p:cNvSpPr txBox="1"/>
            <p:nvPr/>
          </p:nvSpPr>
          <p:spPr>
            <a:xfrm>
              <a:off x="4267200" y="5410200"/>
              <a:ext cx="569387" cy="369332"/>
            </a:xfrm>
            <a:prstGeom prst="rect">
              <a:avLst/>
            </a:prstGeom>
            <a:noFill/>
          </p:spPr>
          <p:txBody>
            <a:bodyPr wrap="none" rtlCol="0">
              <a:spAutoFit/>
            </a:bodyPr>
            <a:lstStyle/>
            <a:p>
              <a:r>
                <a:rPr lang="en-US" dirty="0" smtClean="0"/>
                <a:t>CAR</a:t>
              </a:r>
              <a:endParaRPr lang="en-US" dirty="0"/>
            </a:p>
          </p:txBody>
        </p:sp>
      </p:grpSp>
    </p:spTree>
    <p:extLst>
      <p:ext uri="{BB962C8B-B14F-4D97-AF65-F5344CB8AC3E}">
        <p14:creationId xmlns:p14="http://schemas.microsoft.com/office/powerpoint/2010/main" val="400502936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466399"/>
            <a:ext cx="9144000" cy="6096000"/>
          </a:xfrm>
          <a:prstGeom prst="rect">
            <a:avLst/>
          </a:prstGeom>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504243" y="4800600"/>
            <a:ext cx="8229600" cy="1625600"/>
          </a:xfrm>
          <a:solidFill>
            <a:schemeClr val="bg1">
              <a:alpha val="75000"/>
            </a:schemeClr>
          </a:solidFill>
        </p:spPr>
        <p:txBody>
          <a:bodyPr>
            <a:normAutofit fontScale="77500" lnSpcReduction="20000"/>
          </a:bodyPr>
          <a:lstStyle/>
          <a:p>
            <a:r>
              <a:rPr lang="en-US" sz="2600" b="0" i="1" dirty="0" smtClean="0">
                <a:cs typeface="Gill Sans"/>
              </a:rPr>
              <a:t>“CAR </a:t>
            </a:r>
            <a:r>
              <a:rPr lang="en-US" sz="2600" b="0" i="1" dirty="0">
                <a:cs typeface="Gill Sans"/>
              </a:rPr>
              <a:t>is rooted in social science methods and the </a:t>
            </a:r>
            <a:r>
              <a:rPr lang="en-US" sz="2600" b="0" i="1" dirty="0" smtClean="0">
                <a:cs typeface="Gill Sans"/>
              </a:rPr>
              <a:t>deliberate style </a:t>
            </a:r>
            <a:r>
              <a:rPr lang="en-US" sz="2600" b="0" i="1" dirty="0">
                <a:cs typeface="Gill Sans"/>
              </a:rPr>
              <a:t>and public-affairs orientation of investigative journalism, data journalism </a:t>
            </a:r>
            <a:r>
              <a:rPr lang="en-US" sz="2600" b="0" i="1" dirty="0" smtClean="0">
                <a:cs typeface="Gill Sans"/>
              </a:rPr>
              <a:t>is characterized </a:t>
            </a:r>
            <a:r>
              <a:rPr lang="en-US" sz="2600" b="0" i="1" dirty="0">
                <a:cs typeface="Gill Sans"/>
              </a:rPr>
              <a:t>by its participatory openness and cross-field hybridity, and </a:t>
            </a:r>
            <a:r>
              <a:rPr lang="en-US" sz="2600" b="0" i="1" dirty="0" smtClean="0">
                <a:cs typeface="Gill Sans"/>
              </a:rPr>
              <a:t>computational journalism </a:t>
            </a:r>
            <a:r>
              <a:rPr lang="en-US" sz="2600" b="0" i="1" dirty="0">
                <a:cs typeface="Gill Sans"/>
              </a:rPr>
              <a:t>is focused on the application of the processes of abstraction and automation</a:t>
            </a:r>
          </a:p>
          <a:p>
            <a:r>
              <a:rPr lang="en-US" sz="2600" b="0" i="1" dirty="0">
                <a:cs typeface="Gill Sans"/>
              </a:rPr>
              <a:t>to information</a:t>
            </a:r>
            <a:r>
              <a:rPr lang="en-US" sz="2600" b="0" i="1" dirty="0" smtClean="0">
                <a:cs typeface="Gill Sans"/>
              </a:rPr>
              <a:t>.”</a:t>
            </a:r>
          </a:p>
          <a:p>
            <a:pPr algn="r"/>
            <a:r>
              <a:rPr lang="en-US" sz="2400" b="0" i="1" dirty="0" smtClean="0">
                <a:cs typeface="Gill Sans"/>
              </a:rPr>
              <a:t> </a:t>
            </a:r>
            <a:r>
              <a:rPr lang="en-US" sz="2400" b="0" i="1" dirty="0">
                <a:cs typeface="Gill Sans"/>
              </a:rPr>
              <a:t>– </a:t>
            </a:r>
            <a:r>
              <a:rPr lang="en-US" sz="2400" b="0" i="1" dirty="0" smtClean="0">
                <a:cs typeface="Gill Sans"/>
              </a:rPr>
              <a:t>Mark </a:t>
            </a:r>
            <a:r>
              <a:rPr lang="en-US" sz="2400" b="0" i="1" dirty="0" err="1" smtClean="0">
                <a:cs typeface="Gill Sans"/>
              </a:rPr>
              <a:t>Coddington</a:t>
            </a:r>
            <a:r>
              <a:rPr lang="en-US" sz="2400" b="0" i="1" dirty="0" smtClean="0">
                <a:cs typeface="Gill Sans"/>
              </a:rPr>
              <a:t>, Washington and Lee University</a:t>
            </a:r>
            <a:endParaRPr lang="en-US" sz="2400" b="0" dirty="0">
              <a:cs typeface="Gill Sans"/>
            </a:endParaRPr>
          </a:p>
        </p:txBody>
      </p:sp>
    </p:spTree>
    <p:extLst>
      <p:ext uri="{BB962C8B-B14F-4D97-AF65-F5344CB8AC3E}">
        <p14:creationId xmlns:p14="http://schemas.microsoft.com/office/powerpoint/2010/main" val="217434195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0" y="1905000"/>
            <a:ext cx="9144000" cy="3036232"/>
          </a:xfrm>
          <a:prstGeom prst="rect">
            <a:avLst/>
          </a:prstGeom>
        </p:spPr>
      </p:pic>
    </p:spTree>
    <p:extLst>
      <p:ext uri="{BB962C8B-B14F-4D97-AF65-F5344CB8AC3E}">
        <p14:creationId xmlns:p14="http://schemas.microsoft.com/office/powerpoint/2010/main" val="1754709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Computer-Assisted Reporting (CAR)</a:t>
            </a:r>
            <a:endParaRPr lang="en-US" dirty="0"/>
          </a:p>
        </p:txBody>
      </p:sp>
      <p:pic>
        <p:nvPicPr>
          <p:cNvPr id="4" name="Picture 3"/>
          <p:cNvPicPr>
            <a:picLocks noChangeAspect="1"/>
          </p:cNvPicPr>
          <p:nvPr/>
        </p:nvPicPr>
        <p:blipFill>
          <a:blip r:embed="rId3"/>
          <a:stretch>
            <a:fillRect/>
          </a:stretch>
        </p:blipFill>
        <p:spPr>
          <a:xfrm>
            <a:off x="1397000" y="1295400"/>
            <a:ext cx="2794000" cy="3721100"/>
          </a:xfrm>
          <a:prstGeom prst="rect">
            <a:avLst/>
          </a:prstGeom>
        </p:spPr>
      </p:pic>
      <p:sp>
        <p:nvSpPr>
          <p:cNvPr id="5" name="Content Placeholder 2"/>
          <p:cNvSpPr>
            <a:spLocks noGrp="1"/>
          </p:cNvSpPr>
          <p:nvPr>
            <p:ph idx="1"/>
          </p:nvPr>
        </p:nvSpPr>
        <p:spPr>
          <a:xfrm>
            <a:off x="533400" y="5562600"/>
            <a:ext cx="8001000" cy="1066800"/>
          </a:xfrm>
        </p:spPr>
        <p:txBody>
          <a:bodyPr>
            <a:normAutofit fontScale="85000" lnSpcReduction="10000"/>
          </a:bodyPr>
          <a:lstStyle/>
          <a:p>
            <a:pPr algn="ctr"/>
            <a:r>
              <a:rPr lang="en-US" dirty="0" smtClean="0"/>
              <a:t>Grew out of Philip Meyer’s notion of Precision Journalism (also a book in 1973)</a:t>
            </a:r>
          </a:p>
          <a:p>
            <a:pPr lvl="1"/>
            <a:endParaRPr lang="en-US" dirty="0"/>
          </a:p>
          <a:p>
            <a:pPr lvl="1"/>
            <a:endParaRPr lang="en-US" dirty="0"/>
          </a:p>
        </p:txBody>
      </p:sp>
      <p:pic>
        <p:nvPicPr>
          <p:cNvPr id="6" name="Picture 5"/>
          <p:cNvPicPr>
            <a:picLocks noChangeAspect="1"/>
          </p:cNvPicPr>
          <p:nvPr/>
        </p:nvPicPr>
        <p:blipFill>
          <a:blip r:embed="rId4"/>
          <a:stretch>
            <a:fillRect/>
          </a:stretch>
        </p:blipFill>
        <p:spPr>
          <a:xfrm>
            <a:off x="4343400" y="1219200"/>
            <a:ext cx="3810000" cy="3810000"/>
          </a:xfrm>
          <a:prstGeom prst="rect">
            <a:avLst/>
          </a:prstGeom>
        </p:spPr>
      </p:pic>
    </p:spTree>
    <p:extLst>
      <p:ext uri="{BB962C8B-B14F-4D97-AF65-F5344CB8AC3E}">
        <p14:creationId xmlns:p14="http://schemas.microsoft.com/office/powerpoint/2010/main" val="310510214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457200" y="0"/>
            <a:ext cx="8420100" cy="6722430"/>
          </a:xfrm>
          <a:prstGeom prst="rect">
            <a:avLst/>
          </a:prstGeom>
        </p:spPr>
      </p:pic>
      <p:sp>
        <p:nvSpPr>
          <p:cNvPr id="5" name="Rectangle 4"/>
          <p:cNvSpPr/>
          <p:nvPr/>
        </p:nvSpPr>
        <p:spPr>
          <a:xfrm>
            <a:off x="6370010" y="6626333"/>
            <a:ext cx="2742382" cy="276999"/>
          </a:xfrm>
          <a:prstGeom prst="rect">
            <a:avLst/>
          </a:prstGeom>
        </p:spPr>
        <p:txBody>
          <a:bodyPr wrap="none">
            <a:spAutoFit/>
          </a:bodyPr>
          <a:lstStyle/>
          <a:p>
            <a:pPr algn="r"/>
            <a:r>
              <a:rPr lang="en-US" sz="1200" dirty="0">
                <a:latin typeface="Helvetica"/>
                <a:cs typeface="Helvetica"/>
              </a:rPr>
              <a:t>http://</a:t>
            </a:r>
            <a:r>
              <a:rPr lang="en-US" sz="1200" dirty="0" err="1">
                <a:latin typeface="Helvetica"/>
                <a:cs typeface="Helvetica"/>
              </a:rPr>
              <a:t>californiawatch.org</a:t>
            </a:r>
            <a:r>
              <a:rPr lang="en-US" sz="1200" dirty="0">
                <a:latin typeface="Helvetica"/>
                <a:cs typeface="Helvetica"/>
              </a:rPr>
              <a:t>/earthquakes</a:t>
            </a:r>
          </a:p>
        </p:txBody>
      </p:sp>
    </p:spTree>
    <p:extLst>
      <p:ext uri="{BB962C8B-B14F-4D97-AF65-F5344CB8AC3E}">
        <p14:creationId xmlns:p14="http://schemas.microsoft.com/office/powerpoint/2010/main" val="425511173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6838"/>
            <a:ext cx="9144000" cy="741362"/>
          </a:xfrm>
        </p:spPr>
        <p:txBody>
          <a:bodyPr/>
          <a:lstStyle/>
          <a:p>
            <a:r>
              <a:rPr lang="en-US" dirty="0" smtClean="0"/>
              <a:t>Data-Driven Journalism</a:t>
            </a:r>
            <a:endParaRPr lang="en-US" dirty="0"/>
          </a:p>
        </p:txBody>
      </p:sp>
      <p:sp>
        <p:nvSpPr>
          <p:cNvPr id="6" name="Rectangle 5"/>
          <p:cNvSpPr/>
          <p:nvPr/>
        </p:nvSpPr>
        <p:spPr>
          <a:xfrm>
            <a:off x="4572000" y="6431711"/>
            <a:ext cx="4572000" cy="276999"/>
          </a:xfrm>
          <a:prstGeom prst="rect">
            <a:avLst/>
          </a:prstGeom>
        </p:spPr>
        <p:txBody>
          <a:bodyPr>
            <a:spAutoFit/>
          </a:bodyPr>
          <a:lstStyle/>
          <a:p>
            <a:pPr algn="r"/>
            <a:r>
              <a:rPr lang="en-US" sz="1200" dirty="0">
                <a:latin typeface="Helvetica"/>
                <a:cs typeface="Helvetica"/>
              </a:rPr>
              <a:t>http://</a:t>
            </a:r>
            <a:r>
              <a:rPr lang="en-US" sz="1200" dirty="0" err="1">
                <a:latin typeface="Helvetica"/>
                <a:cs typeface="Helvetica"/>
              </a:rPr>
              <a:t>apps.npr.org</a:t>
            </a:r>
            <a:r>
              <a:rPr lang="en-US" sz="1200" dirty="0">
                <a:latin typeface="Helvetica"/>
                <a:cs typeface="Helvetica"/>
              </a:rPr>
              <a:t>/deals-for-developers-</a:t>
            </a:r>
            <a:r>
              <a:rPr lang="en-US" sz="1200" dirty="0" err="1">
                <a:latin typeface="Helvetica"/>
                <a:cs typeface="Helvetica"/>
              </a:rPr>
              <a:t>wamu</a:t>
            </a:r>
            <a:r>
              <a:rPr lang="en-US" sz="1200" dirty="0">
                <a:latin typeface="Helvetica"/>
                <a:cs typeface="Helvetica"/>
              </a:rPr>
              <a:t>/</a:t>
            </a:r>
          </a:p>
        </p:txBody>
      </p:sp>
      <p:pic>
        <p:nvPicPr>
          <p:cNvPr id="7" name="Picture 6">
            <a:hlinkClick r:id="rId3"/>
          </p:cNvPr>
          <p:cNvPicPr>
            <a:picLocks noChangeAspect="1"/>
          </p:cNvPicPr>
          <p:nvPr/>
        </p:nvPicPr>
        <p:blipFill>
          <a:blip r:embed="rId4"/>
          <a:stretch>
            <a:fillRect/>
          </a:stretch>
        </p:blipFill>
        <p:spPr>
          <a:xfrm>
            <a:off x="0" y="869148"/>
            <a:ext cx="9144000" cy="5531652"/>
          </a:xfrm>
          <a:prstGeom prst="rect">
            <a:avLst/>
          </a:prstGeom>
        </p:spPr>
      </p:pic>
    </p:spTree>
    <p:extLst>
      <p:ext uri="{BB962C8B-B14F-4D97-AF65-F5344CB8AC3E}">
        <p14:creationId xmlns:p14="http://schemas.microsoft.com/office/powerpoint/2010/main" val="372074631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42809</TotalTime>
  <Words>903</Words>
  <Application>Microsoft Macintosh PowerPoint</Application>
  <PresentationFormat>On-screen Show (4:3)</PresentationFormat>
  <Paragraphs>94</Paragraphs>
  <Slides>15</Slides>
  <Notes>12</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Readings</vt:lpstr>
      <vt:lpstr>Readings</vt:lpstr>
      <vt:lpstr>Readings</vt:lpstr>
      <vt:lpstr>PowerPoint Presentation</vt:lpstr>
      <vt:lpstr>PowerPoint Presentation</vt:lpstr>
      <vt:lpstr>Computer-Assisted Reporting (CAR)</vt:lpstr>
      <vt:lpstr>PowerPoint Presentation</vt:lpstr>
      <vt:lpstr>Data-Driven Journalism</vt:lpstr>
      <vt:lpstr>Computational Journalism</vt:lpstr>
      <vt:lpstr>Computational Journalism</vt:lpstr>
      <vt:lpstr>Data Journalism Puzzle</vt:lpstr>
      <vt:lpstr>PowerPoint Presentation</vt:lpstr>
      <vt:lpstr>PowerPoint Presentation</vt:lpstr>
      <vt:lpstr>Code Circle</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412</cp:revision>
  <cp:lastPrinted>2015-01-26T22:48:29Z</cp:lastPrinted>
  <dcterms:created xsi:type="dcterms:W3CDTF">2011-09-25T22:28:55Z</dcterms:created>
  <dcterms:modified xsi:type="dcterms:W3CDTF">2017-02-05T16:28:38Z</dcterms:modified>
</cp:coreProperties>
</file>